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77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1431727" y="835343"/>
            <a:ext cx="11766828" cy="366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83"/>
              </a:lnSpc>
              <a:buNone/>
            </a:pPr>
            <a:endParaRPr lang="en-US" sz="1802" dirty="0"/>
          </a:p>
        </p:txBody>
      </p:sp>
      <p:sp>
        <p:nvSpPr>
          <p:cNvPr id="5" name="Text 3"/>
          <p:cNvSpPr/>
          <p:nvPr/>
        </p:nvSpPr>
        <p:spPr>
          <a:xfrm>
            <a:off x="1431727" y="1458873"/>
            <a:ext cx="11766828" cy="366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83"/>
              </a:lnSpc>
              <a:buNone/>
            </a:pPr>
            <a:endParaRPr lang="en-US" sz="1802" dirty="0"/>
          </a:p>
        </p:txBody>
      </p:sp>
      <p:sp>
        <p:nvSpPr>
          <p:cNvPr id="6" name="Text 4"/>
          <p:cNvSpPr/>
          <p:nvPr/>
        </p:nvSpPr>
        <p:spPr>
          <a:xfrm>
            <a:off x="1431727" y="2168247"/>
            <a:ext cx="10770513" cy="13462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0601"/>
              </a:lnSpc>
              <a:buNone/>
            </a:pPr>
            <a:r>
              <a:rPr lang="en-US" sz="848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Resolving </a:t>
            </a:r>
            <a:endParaRPr lang="en-US" sz="8481" dirty="0"/>
          </a:p>
        </p:txBody>
      </p:sp>
      <p:sp>
        <p:nvSpPr>
          <p:cNvPr id="7" name="Text 5"/>
          <p:cNvSpPr/>
          <p:nvPr/>
        </p:nvSpPr>
        <p:spPr>
          <a:xfrm>
            <a:off x="1431727" y="3857744"/>
            <a:ext cx="10770513" cy="13462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0601"/>
              </a:lnSpc>
              <a:buNone/>
            </a:pPr>
            <a:r>
              <a:rPr lang="en-US" sz="848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Ethical </a:t>
            </a:r>
            <a:endParaRPr lang="en-US" sz="8481" dirty="0"/>
          </a:p>
        </p:txBody>
      </p:sp>
      <p:sp>
        <p:nvSpPr>
          <p:cNvPr id="8" name="Text 6"/>
          <p:cNvSpPr/>
          <p:nvPr/>
        </p:nvSpPr>
        <p:spPr>
          <a:xfrm>
            <a:off x="1431727" y="5547241"/>
            <a:ext cx="10770513" cy="13462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0601"/>
              </a:lnSpc>
              <a:buNone/>
            </a:pPr>
            <a:r>
              <a:rPr lang="en-US" sz="848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Dilemmas</a:t>
            </a:r>
            <a:endParaRPr lang="en-US" sz="8481" dirty="0"/>
          </a:p>
        </p:txBody>
      </p:sp>
      <p:sp>
        <p:nvSpPr>
          <p:cNvPr id="9" name="Text 7"/>
          <p:cNvSpPr/>
          <p:nvPr/>
        </p:nvSpPr>
        <p:spPr>
          <a:xfrm>
            <a:off x="1431727" y="7236738"/>
            <a:ext cx="11766828" cy="366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83"/>
              </a:lnSpc>
              <a:buNone/>
            </a:pPr>
            <a:endParaRPr lang="en-US" sz="180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3369112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is a Dilemma?</a:t>
            </a:r>
            <a:endParaRPr lang="en-US" sz="4574" dirty="0"/>
          </a:p>
        </p:txBody>
      </p:sp>
      <p:sp>
        <p:nvSpPr>
          <p:cNvPr id="6" name="Text 3"/>
          <p:cNvSpPr/>
          <p:nvPr/>
        </p:nvSpPr>
        <p:spPr>
          <a:xfrm>
            <a:off x="6350437" y="4465439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1701641" y="600432"/>
            <a:ext cx="5138261" cy="6423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57"/>
              </a:lnSpc>
              <a:buNone/>
            </a:pPr>
            <a:r>
              <a:rPr lang="en-US" sz="4046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Dilemmas:</a:t>
            </a:r>
            <a:endParaRPr lang="en-US" sz="4046" dirty="0"/>
          </a:p>
        </p:txBody>
      </p:sp>
      <p:sp>
        <p:nvSpPr>
          <p:cNvPr id="5" name="Text 3"/>
          <p:cNvSpPr/>
          <p:nvPr/>
        </p:nvSpPr>
        <p:spPr>
          <a:xfrm>
            <a:off x="1701641" y="1570315"/>
            <a:ext cx="11227118" cy="6422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9"/>
              </a:lnSpc>
              <a:buNone/>
            </a:pPr>
            <a:r>
              <a:rPr lang="en-US" sz="2023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dilemma is a situation in which a difficult choice has to be made between two or more alternatives, especially ones that are equally undesirable.</a:t>
            </a:r>
            <a:endParaRPr lang="en-US" sz="2023" dirty="0"/>
          </a:p>
        </p:txBody>
      </p:sp>
      <p:sp>
        <p:nvSpPr>
          <p:cNvPr id="6" name="Text 4"/>
          <p:cNvSpPr/>
          <p:nvPr/>
        </p:nvSpPr>
        <p:spPr>
          <a:xfrm>
            <a:off x="1701641" y="2540079"/>
            <a:ext cx="2569131" cy="3211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9"/>
              </a:lnSpc>
              <a:buNone/>
            </a:pPr>
            <a:r>
              <a:rPr lang="en-US" sz="2023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Example:</a:t>
            </a:r>
            <a:endParaRPr lang="en-US" sz="2023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641" y="3188732"/>
            <a:ext cx="5449729" cy="336815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701641" y="6829782"/>
            <a:ext cx="2569131" cy="3211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9"/>
              </a:lnSpc>
              <a:buNone/>
            </a:pPr>
            <a:r>
              <a:rPr lang="en-US" sz="2023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Job Offer Dilemma</a:t>
            </a:r>
            <a:endParaRPr lang="en-US" sz="2023" dirty="0"/>
          </a:p>
        </p:txBody>
      </p:sp>
      <p:sp>
        <p:nvSpPr>
          <p:cNvPr id="9" name="Text 6"/>
          <p:cNvSpPr/>
          <p:nvPr/>
        </p:nvSpPr>
        <p:spPr>
          <a:xfrm>
            <a:off x="1701641" y="7281863"/>
            <a:ext cx="5449729" cy="349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51"/>
              </a:lnSpc>
              <a:buNone/>
            </a:pPr>
            <a:r>
              <a:rPr lang="en-US" sz="172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Uncertainty about which job offer to accept.</a:t>
            </a:r>
            <a:endParaRPr lang="en-US" sz="172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911" y="3188732"/>
            <a:ext cx="5449848" cy="336815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78911" y="6829782"/>
            <a:ext cx="2569131" cy="3211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9"/>
              </a:lnSpc>
              <a:buNone/>
            </a:pPr>
            <a:r>
              <a:rPr lang="en-US" sz="2023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Moving Dilemma</a:t>
            </a:r>
            <a:endParaRPr lang="en-US" sz="2023" dirty="0"/>
          </a:p>
        </p:txBody>
      </p:sp>
      <p:sp>
        <p:nvSpPr>
          <p:cNvPr id="12" name="Text 8"/>
          <p:cNvSpPr/>
          <p:nvPr/>
        </p:nvSpPr>
        <p:spPr>
          <a:xfrm>
            <a:off x="7478911" y="7281863"/>
            <a:ext cx="5449848" cy="349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51"/>
              </a:lnSpc>
              <a:buNone/>
            </a:pPr>
            <a:r>
              <a:rPr lang="en-US" sz="172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Wondering whether or not to relocate to a new city.</a:t>
            </a:r>
            <a:endParaRPr lang="en-US" sz="17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1787604" y="591860"/>
            <a:ext cx="11055072" cy="18973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80"/>
              </a:lnSpc>
              <a:buNone/>
            </a:pPr>
            <a:r>
              <a:rPr lang="en-US" sz="398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 ethical dilemma arises when a person is forced to decide between two morally sound options,</a:t>
            </a:r>
            <a:endParaRPr lang="en-US" sz="398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04" y="2919293"/>
            <a:ext cx="5366266" cy="331648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87604" y="6504503"/>
            <a:ext cx="2529721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199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Boundaries</a:t>
            </a:r>
            <a:endParaRPr lang="en-US" sz="1992" dirty="0"/>
          </a:p>
        </p:txBody>
      </p:sp>
      <p:sp>
        <p:nvSpPr>
          <p:cNvPr id="7" name="Text 4"/>
          <p:cNvSpPr/>
          <p:nvPr/>
        </p:nvSpPr>
        <p:spPr>
          <a:xfrm>
            <a:off x="1787604" y="6949678"/>
            <a:ext cx="5366266" cy="687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09"/>
              </a:lnSpc>
              <a:buNone/>
            </a:pPr>
            <a:r>
              <a:rPr lang="en-US" sz="1693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Principles can clash with business, government, or legal demands.</a:t>
            </a:r>
            <a:endParaRPr lang="en-US" sz="1693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411" y="2919293"/>
            <a:ext cx="5366266" cy="331648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76411" y="6504503"/>
            <a:ext cx="2529721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199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Truth vs. Loyalty</a:t>
            </a:r>
            <a:endParaRPr lang="en-US" sz="1992" dirty="0"/>
          </a:p>
        </p:txBody>
      </p:sp>
      <p:sp>
        <p:nvSpPr>
          <p:cNvPr id="10" name="Text 6"/>
          <p:cNvSpPr/>
          <p:nvPr/>
        </p:nvSpPr>
        <p:spPr>
          <a:xfrm>
            <a:off x="7476411" y="6949678"/>
            <a:ext cx="5366266" cy="687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09"/>
              </a:lnSpc>
              <a:buNone/>
            </a:pPr>
            <a:r>
              <a:rPr lang="en-US" sz="1693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Choosing between honesty or loyalty to a person, organization, or belief.</a:t>
            </a:r>
            <a:endParaRPr lang="en-US" sz="169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133594"/>
            <a:ext cx="5980986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Types of Complexities</a:t>
            </a:r>
            <a:endParaRPr lang="en-US" sz="4574" dirty="0"/>
          </a:p>
        </p:txBody>
      </p:sp>
      <p:sp>
        <p:nvSpPr>
          <p:cNvPr id="6" name="Text 3"/>
          <p:cNvSpPr/>
          <p:nvPr/>
        </p:nvSpPr>
        <p:spPr>
          <a:xfrm>
            <a:off x="6350437" y="2229922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difficulties in arriving at a solution, when segregated, can be divided into the following three sections: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6350437" y="3297674"/>
            <a:ext cx="7415927" cy="856774"/>
          </a:xfrm>
          <a:prstGeom prst="roundRect">
            <a:avLst>
              <a:gd name="adj" fmla="val 8645"/>
            </a:avLst>
          </a:prstGeom>
          <a:solidFill>
            <a:srgbClr val="204C8E"/>
          </a:solidFill>
          <a:ln/>
        </p:spPr>
      </p:sp>
      <p:sp>
        <p:nvSpPr>
          <p:cNvPr id="8" name="Text 5"/>
          <p:cNvSpPr/>
          <p:nvPr/>
        </p:nvSpPr>
        <p:spPr>
          <a:xfrm>
            <a:off x="6597253" y="354449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Vagueness</a:t>
            </a:r>
            <a:endParaRPr lang="en-US" sz="2287" dirty="0"/>
          </a:p>
        </p:txBody>
      </p:sp>
      <p:sp>
        <p:nvSpPr>
          <p:cNvPr id="9" name="Shape 6"/>
          <p:cNvSpPr/>
          <p:nvPr/>
        </p:nvSpPr>
        <p:spPr>
          <a:xfrm>
            <a:off x="6350437" y="4432102"/>
            <a:ext cx="7415927" cy="856774"/>
          </a:xfrm>
          <a:prstGeom prst="roundRect">
            <a:avLst>
              <a:gd name="adj" fmla="val 8645"/>
            </a:avLst>
          </a:prstGeom>
          <a:solidFill>
            <a:srgbClr val="204C8E"/>
          </a:solidFill>
          <a:ln/>
        </p:spPr>
      </p:sp>
      <p:sp>
        <p:nvSpPr>
          <p:cNvPr id="10" name="Text 7"/>
          <p:cNvSpPr/>
          <p:nvPr/>
        </p:nvSpPr>
        <p:spPr>
          <a:xfrm>
            <a:off x="6597253" y="4678918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Conflicting Reasons</a:t>
            </a:r>
            <a:endParaRPr lang="en-US" sz="2287" dirty="0"/>
          </a:p>
        </p:txBody>
      </p:sp>
      <p:sp>
        <p:nvSpPr>
          <p:cNvPr id="11" name="Shape 8"/>
          <p:cNvSpPr/>
          <p:nvPr/>
        </p:nvSpPr>
        <p:spPr>
          <a:xfrm>
            <a:off x="6350437" y="5566529"/>
            <a:ext cx="7415927" cy="856774"/>
          </a:xfrm>
          <a:prstGeom prst="roundRect">
            <a:avLst>
              <a:gd name="adj" fmla="val 8645"/>
            </a:avLst>
          </a:prstGeom>
          <a:solidFill>
            <a:srgbClr val="204C8E"/>
          </a:solidFill>
          <a:ln/>
        </p:spPr>
      </p:sp>
      <p:sp>
        <p:nvSpPr>
          <p:cNvPr id="12" name="Text 9"/>
          <p:cNvSpPr/>
          <p:nvPr/>
        </p:nvSpPr>
        <p:spPr>
          <a:xfrm>
            <a:off x="6597253" y="5813346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Disagreement</a:t>
            </a:r>
            <a:endParaRPr lang="en-US" sz="2287" dirty="0"/>
          </a:p>
        </p:txBody>
      </p:sp>
      <p:sp>
        <p:nvSpPr>
          <p:cNvPr id="13" name="Text 10"/>
          <p:cNvSpPr/>
          <p:nvPr/>
        </p:nvSpPr>
        <p:spPr>
          <a:xfrm>
            <a:off x="6350437" y="6700957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811292"/>
            <a:ext cx="8599170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Steps in Facing Moral Dilemmas</a:t>
            </a:r>
            <a:endParaRPr lang="en-US" sz="4574" dirty="0"/>
          </a:p>
        </p:txBody>
      </p:sp>
      <p:sp>
        <p:nvSpPr>
          <p:cNvPr id="5" name="Text 3"/>
          <p:cNvSpPr/>
          <p:nvPr/>
        </p:nvSpPr>
        <p:spPr>
          <a:xfrm>
            <a:off x="968693" y="1907619"/>
            <a:ext cx="6642259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stepwise approach helps solve moral dilemmas.</a:t>
            </a:r>
            <a:endParaRPr lang="en-US" sz="2287" dirty="0"/>
          </a:p>
        </p:txBody>
      </p:sp>
      <p:sp>
        <p:nvSpPr>
          <p:cNvPr id="6" name="Shape 4"/>
          <p:cNvSpPr/>
          <p:nvPr/>
        </p:nvSpPr>
        <p:spPr>
          <a:xfrm>
            <a:off x="968693" y="2641044"/>
            <a:ext cx="1269206" cy="856774"/>
          </a:xfrm>
          <a:prstGeom prst="roundRect">
            <a:avLst>
              <a:gd name="adj" fmla="val 8645"/>
            </a:avLst>
          </a:prstGeom>
          <a:solidFill>
            <a:srgbClr val="5E98F1"/>
          </a:solidFill>
          <a:ln/>
        </p:spPr>
      </p:sp>
      <p:sp>
        <p:nvSpPr>
          <p:cNvPr id="7" name="Text 5"/>
          <p:cNvSpPr/>
          <p:nvPr/>
        </p:nvSpPr>
        <p:spPr>
          <a:xfrm>
            <a:off x="1215509" y="2822496"/>
            <a:ext cx="112395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2484715" y="2887861"/>
            <a:ext cx="1820228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Identification</a:t>
            </a:r>
            <a:endParaRPr lang="en-US" sz="2287" dirty="0"/>
          </a:p>
        </p:txBody>
      </p:sp>
      <p:sp>
        <p:nvSpPr>
          <p:cNvPr id="9" name="Shape 7"/>
          <p:cNvSpPr/>
          <p:nvPr/>
        </p:nvSpPr>
        <p:spPr>
          <a:xfrm>
            <a:off x="2361248" y="3482310"/>
            <a:ext cx="11176992" cy="15419"/>
          </a:xfrm>
          <a:prstGeom prst="rect">
            <a:avLst/>
          </a:prstGeom>
          <a:solidFill>
            <a:srgbClr val="5E98F1"/>
          </a:solidFill>
          <a:ln/>
        </p:spPr>
      </p:sp>
      <p:sp>
        <p:nvSpPr>
          <p:cNvPr id="10" name="Shape 8"/>
          <p:cNvSpPr/>
          <p:nvPr/>
        </p:nvSpPr>
        <p:spPr>
          <a:xfrm>
            <a:off x="968693" y="3621167"/>
            <a:ext cx="2538532" cy="856774"/>
          </a:xfrm>
          <a:prstGeom prst="roundRect">
            <a:avLst>
              <a:gd name="adj" fmla="val 8645"/>
            </a:avLst>
          </a:prstGeom>
          <a:solidFill>
            <a:srgbClr val="5E98F1"/>
          </a:solidFill>
          <a:ln/>
        </p:spPr>
      </p:sp>
      <p:sp>
        <p:nvSpPr>
          <p:cNvPr id="11" name="Text 9"/>
          <p:cNvSpPr/>
          <p:nvPr/>
        </p:nvSpPr>
        <p:spPr>
          <a:xfrm>
            <a:off x="1215509" y="3802618"/>
            <a:ext cx="165735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30" dirty="0"/>
          </a:p>
        </p:txBody>
      </p:sp>
      <p:sp>
        <p:nvSpPr>
          <p:cNvPr id="12" name="Text 10"/>
          <p:cNvSpPr/>
          <p:nvPr/>
        </p:nvSpPr>
        <p:spPr>
          <a:xfrm>
            <a:off x="3754041" y="3867983"/>
            <a:ext cx="1082993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Ranking</a:t>
            </a:r>
            <a:endParaRPr lang="en-US" sz="2287" dirty="0"/>
          </a:p>
        </p:txBody>
      </p:sp>
      <p:sp>
        <p:nvSpPr>
          <p:cNvPr id="13" name="Shape 11"/>
          <p:cNvSpPr/>
          <p:nvPr/>
        </p:nvSpPr>
        <p:spPr>
          <a:xfrm>
            <a:off x="3630573" y="4462433"/>
            <a:ext cx="9907667" cy="15419"/>
          </a:xfrm>
          <a:prstGeom prst="rect">
            <a:avLst/>
          </a:prstGeom>
          <a:solidFill>
            <a:srgbClr val="5E98F1"/>
          </a:solidFill>
          <a:ln/>
        </p:spPr>
      </p:sp>
      <p:sp>
        <p:nvSpPr>
          <p:cNvPr id="14" name="Shape 12"/>
          <p:cNvSpPr/>
          <p:nvPr/>
        </p:nvSpPr>
        <p:spPr>
          <a:xfrm>
            <a:off x="968693" y="4601289"/>
            <a:ext cx="3807857" cy="856774"/>
          </a:xfrm>
          <a:prstGeom prst="roundRect">
            <a:avLst>
              <a:gd name="adj" fmla="val 8645"/>
            </a:avLst>
          </a:prstGeom>
          <a:solidFill>
            <a:srgbClr val="5E98F1"/>
          </a:solidFill>
          <a:ln/>
        </p:spPr>
      </p:sp>
      <p:sp>
        <p:nvSpPr>
          <p:cNvPr id="15" name="Text 13"/>
          <p:cNvSpPr/>
          <p:nvPr/>
        </p:nvSpPr>
        <p:spPr>
          <a:xfrm>
            <a:off x="1215509" y="4782741"/>
            <a:ext cx="171926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30" dirty="0"/>
          </a:p>
        </p:txBody>
      </p:sp>
      <p:sp>
        <p:nvSpPr>
          <p:cNvPr id="16" name="Text 14"/>
          <p:cNvSpPr/>
          <p:nvPr/>
        </p:nvSpPr>
        <p:spPr>
          <a:xfrm>
            <a:off x="5023366" y="4848106"/>
            <a:ext cx="1192649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Inquiries</a:t>
            </a:r>
            <a:endParaRPr lang="en-US" sz="2287" dirty="0"/>
          </a:p>
        </p:txBody>
      </p:sp>
      <p:sp>
        <p:nvSpPr>
          <p:cNvPr id="17" name="Shape 15"/>
          <p:cNvSpPr/>
          <p:nvPr/>
        </p:nvSpPr>
        <p:spPr>
          <a:xfrm>
            <a:off x="4899898" y="5442555"/>
            <a:ext cx="8638342" cy="15419"/>
          </a:xfrm>
          <a:prstGeom prst="rect">
            <a:avLst/>
          </a:prstGeom>
          <a:solidFill>
            <a:srgbClr val="5E98F1"/>
          </a:solidFill>
          <a:ln/>
        </p:spPr>
      </p:sp>
      <p:sp>
        <p:nvSpPr>
          <p:cNvPr id="18" name="Shape 16"/>
          <p:cNvSpPr/>
          <p:nvPr/>
        </p:nvSpPr>
        <p:spPr>
          <a:xfrm>
            <a:off x="968693" y="5581412"/>
            <a:ext cx="5077063" cy="856774"/>
          </a:xfrm>
          <a:prstGeom prst="roundRect">
            <a:avLst>
              <a:gd name="adj" fmla="val 8645"/>
            </a:avLst>
          </a:prstGeom>
          <a:solidFill>
            <a:srgbClr val="5E98F1"/>
          </a:solidFill>
          <a:ln/>
        </p:spPr>
      </p:sp>
      <p:sp>
        <p:nvSpPr>
          <p:cNvPr id="19" name="Text 17"/>
          <p:cNvSpPr/>
          <p:nvPr/>
        </p:nvSpPr>
        <p:spPr>
          <a:xfrm>
            <a:off x="1215509" y="5762863"/>
            <a:ext cx="167283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430" dirty="0"/>
          </a:p>
        </p:txBody>
      </p:sp>
      <p:sp>
        <p:nvSpPr>
          <p:cNvPr id="20" name="Text 18"/>
          <p:cNvSpPr/>
          <p:nvPr/>
        </p:nvSpPr>
        <p:spPr>
          <a:xfrm>
            <a:off x="6292572" y="5828228"/>
            <a:ext cx="1591389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Discussions</a:t>
            </a:r>
            <a:endParaRPr lang="en-US" sz="2287" dirty="0"/>
          </a:p>
        </p:txBody>
      </p:sp>
      <p:sp>
        <p:nvSpPr>
          <p:cNvPr id="21" name="Shape 19"/>
          <p:cNvSpPr/>
          <p:nvPr/>
        </p:nvSpPr>
        <p:spPr>
          <a:xfrm>
            <a:off x="6169104" y="6422678"/>
            <a:ext cx="7369135" cy="15419"/>
          </a:xfrm>
          <a:prstGeom prst="rect">
            <a:avLst/>
          </a:prstGeom>
          <a:solidFill>
            <a:srgbClr val="5E98F1"/>
          </a:solidFill>
          <a:ln/>
        </p:spPr>
      </p:sp>
      <p:sp>
        <p:nvSpPr>
          <p:cNvPr id="22" name="Shape 20"/>
          <p:cNvSpPr/>
          <p:nvPr/>
        </p:nvSpPr>
        <p:spPr>
          <a:xfrm>
            <a:off x="968693" y="6561534"/>
            <a:ext cx="6346388" cy="856774"/>
          </a:xfrm>
          <a:prstGeom prst="roundRect">
            <a:avLst>
              <a:gd name="adj" fmla="val 8645"/>
            </a:avLst>
          </a:prstGeom>
          <a:solidFill>
            <a:srgbClr val="5E98F1"/>
          </a:solidFill>
          <a:ln/>
        </p:spPr>
      </p:sp>
      <p:sp>
        <p:nvSpPr>
          <p:cNvPr id="23" name="Text 21"/>
          <p:cNvSpPr/>
          <p:nvPr/>
        </p:nvSpPr>
        <p:spPr>
          <a:xfrm>
            <a:off x="1215509" y="6742986"/>
            <a:ext cx="168235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2430" dirty="0"/>
          </a:p>
        </p:txBody>
      </p:sp>
      <p:sp>
        <p:nvSpPr>
          <p:cNvPr id="24" name="Text 22"/>
          <p:cNvSpPr/>
          <p:nvPr/>
        </p:nvSpPr>
        <p:spPr>
          <a:xfrm>
            <a:off x="7561898" y="6808351"/>
            <a:ext cx="184785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Final Solution</a:t>
            </a:r>
            <a:endParaRPr lang="en-US" sz="228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2827" y="561261"/>
            <a:ext cx="7718346" cy="11982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17"/>
              </a:lnSpc>
              <a:buNone/>
            </a:pPr>
            <a:r>
              <a:rPr lang="en-US" sz="37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Ethical dilemmas can arise in various aspects of life:</a:t>
            </a:r>
            <a:endParaRPr lang="en-US" sz="37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27" y="2065020"/>
            <a:ext cx="509230" cy="5092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2827" y="2777847"/>
            <a:ext cx="2396371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9"/>
              </a:lnSpc>
              <a:buNone/>
            </a:pPr>
            <a:r>
              <a:rPr lang="en-US" sz="18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</a:t>
            </a:r>
            <a:endParaRPr lang="en-US" sz="1887" dirty="0"/>
          </a:p>
        </p:txBody>
      </p:sp>
      <p:sp>
        <p:nvSpPr>
          <p:cNvPr id="8" name="Text 4"/>
          <p:cNvSpPr/>
          <p:nvPr/>
        </p:nvSpPr>
        <p:spPr>
          <a:xfrm>
            <a:off x="712827" y="3199567"/>
            <a:ext cx="7718346" cy="3258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66"/>
              </a:lnSpc>
              <a:buNone/>
            </a:pPr>
            <a:r>
              <a:rPr lang="en-US" sz="160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Personal decisions and relationships.</a:t>
            </a:r>
            <a:endParaRPr lang="en-US" sz="1604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27" y="4136469"/>
            <a:ext cx="509230" cy="50923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2827" y="4849297"/>
            <a:ext cx="2396371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9"/>
              </a:lnSpc>
              <a:buNone/>
            </a:pPr>
            <a:r>
              <a:rPr lang="en-US" sz="18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Social</a:t>
            </a:r>
            <a:endParaRPr lang="en-US" sz="1887" dirty="0"/>
          </a:p>
        </p:txBody>
      </p:sp>
      <p:sp>
        <p:nvSpPr>
          <p:cNvPr id="11" name="Text 6"/>
          <p:cNvSpPr/>
          <p:nvPr/>
        </p:nvSpPr>
        <p:spPr>
          <a:xfrm>
            <a:off x="712827" y="5271016"/>
            <a:ext cx="7718346" cy="3258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66"/>
              </a:lnSpc>
              <a:buNone/>
            </a:pPr>
            <a:r>
              <a:rPr lang="en-US" sz="160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Interactions with others in society.</a:t>
            </a:r>
            <a:endParaRPr lang="en-US" sz="1604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827" y="6207919"/>
            <a:ext cx="509230" cy="50923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12827" y="6920746"/>
            <a:ext cx="2396371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9"/>
              </a:lnSpc>
              <a:buNone/>
            </a:pPr>
            <a:r>
              <a:rPr lang="en-US" sz="18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Professional</a:t>
            </a:r>
            <a:endParaRPr lang="en-US" sz="1887" dirty="0"/>
          </a:p>
        </p:txBody>
      </p:sp>
      <p:sp>
        <p:nvSpPr>
          <p:cNvPr id="14" name="Text 8"/>
          <p:cNvSpPr/>
          <p:nvPr/>
        </p:nvSpPr>
        <p:spPr>
          <a:xfrm>
            <a:off x="712827" y="7342465"/>
            <a:ext cx="7718346" cy="3258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66"/>
              </a:lnSpc>
              <a:buNone/>
            </a:pPr>
            <a:r>
              <a:rPr lang="en-US" sz="160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Work-related situations and decisions.</a:t>
            </a:r>
            <a:endParaRPr lang="en-US" sz="160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1981200" y="570548"/>
            <a:ext cx="5555813" cy="6103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5"/>
              </a:lnSpc>
              <a:buNone/>
            </a:pPr>
            <a:r>
              <a:rPr lang="en-US" sz="384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Ethical Decision-Making</a:t>
            </a:r>
            <a:endParaRPr lang="en-US" sz="3844" dirty="0"/>
          </a:p>
        </p:txBody>
      </p:sp>
      <p:sp>
        <p:nvSpPr>
          <p:cNvPr id="5" name="Text 3"/>
          <p:cNvSpPr/>
          <p:nvPr/>
        </p:nvSpPr>
        <p:spPr>
          <a:xfrm>
            <a:off x="1981200" y="1595795"/>
            <a:ext cx="10668000" cy="331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4"/>
              </a:lnSpc>
              <a:buNone/>
            </a:pPr>
            <a:r>
              <a:rPr lang="en-US" sz="163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Ethical decision-making is essential for navigating complex situations.</a:t>
            </a:r>
            <a:endParaRPr lang="en-US" sz="1634" dirty="0"/>
          </a:p>
        </p:txBody>
      </p:sp>
      <p:sp>
        <p:nvSpPr>
          <p:cNvPr id="6" name="Shape 4"/>
          <p:cNvSpPr/>
          <p:nvPr/>
        </p:nvSpPr>
        <p:spPr>
          <a:xfrm>
            <a:off x="7302341" y="2161103"/>
            <a:ext cx="25837" cy="5498425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7" name="Shape 5"/>
          <p:cNvSpPr/>
          <p:nvPr/>
        </p:nvSpPr>
        <p:spPr>
          <a:xfrm>
            <a:off x="6355616" y="2614910"/>
            <a:ext cx="726162" cy="25837"/>
          </a:xfrm>
          <a:prstGeom prst="rect">
            <a:avLst/>
          </a:prstGeom>
          <a:solidFill>
            <a:srgbClr val="E58A35"/>
          </a:solidFill>
          <a:ln/>
        </p:spPr>
      </p:sp>
      <p:sp>
        <p:nvSpPr>
          <p:cNvPr id="8" name="Shape 6"/>
          <p:cNvSpPr/>
          <p:nvPr/>
        </p:nvSpPr>
        <p:spPr>
          <a:xfrm>
            <a:off x="7081778" y="2394466"/>
            <a:ext cx="466844" cy="466844"/>
          </a:xfrm>
          <a:prstGeom prst="roundRect">
            <a:avLst>
              <a:gd name="adj" fmla="val 13334"/>
            </a:avLst>
          </a:prstGeom>
          <a:solidFill>
            <a:srgbClr val="FFA44F"/>
          </a:solidFill>
          <a:ln/>
        </p:spPr>
      </p:sp>
      <p:sp>
        <p:nvSpPr>
          <p:cNvPr id="9" name="Text 7"/>
          <p:cNvSpPr/>
          <p:nvPr/>
        </p:nvSpPr>
        <p:spPr>
          <a:xfrm>
            <a:off x="7261800" y="2481382"/>
            <a:ext cx="106680" cy="2928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07" dirty="0"/>
          </a:p>
        </p:txBody>
      </p:sp>
      <p:sp>
        <p:nvSpPr>
          <p:cNvPr id="10" name="Text 8"/>
          <p:cNvSpPr/>
          <p:nvPr/>
        </p:nvSpPr>
        <p:spPr>
          <a:xfrm>
            <a:off x="3732848" y="2368510"/>
            <a:ext cx="2441138" cy="305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03"/>
              </a:lnSpc>
              <a:buNone/>
            </a:pPr>
            <a:r>
              <a:rPr lang="en-US" sz="192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Identify the Dilemma</a:t>
            </a:r>
            <a:endParaRPr lang="en-US" sz="1922" dirty="0"/>
          </a:p>
        </p:txBody>
      </p:sp>
      <p:sp>
        <p:nvSpPr>
          <p:cNvPr id="11" name="Text 9"/>
          <p:cNvSpPr/>
          <p:nvPr/>
        </p:nvSpPr>
        <p:spPr>
          <a:xfrm>
            <a:off x="1981200" y="2797969"/>
            <a:ext cx="4192786" cy="331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4"/>
              </a:lnSpc>
              <a:buNone/>
            </a:pPr>
            <a:r>
              <a:rPr lang="en-US" sz="163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Recognize the ethical challenge.</a:t>
            </a:r>
            <a:endParaRPr lang="en-US" sz="1634" dirty="0"/>
          </a:p>
        </p:txBody>
      </p:sp>
      <p:sp>
        <p:nvSpPr>
          <p:cNvPr id="12" name="Shape 10"/>
          <p:cNvSpPr/>
          <p:nvPr/>
        </p:nvSpPr>
        <p:spPr>
          <a:xfrm>
            <a:off x="7548622" y="3652302"/>
            <a:ext cx="726162" cy="25837"/>
          </a:xfrm>
          <a:prstGeom prst="rect">
            <a:avLst/>
          </a:prstGeom>
          <a:solidFill>
            <a:srgbClr val="E58A35"/>
          </a:solidFill>
          <a:ln/>
        </p:spPr>
      </p:sp>
      <p:sp>
        <p:nvSpPr>
          <p:cNvPr id="13" name="Shape 11"/>
          <p:cNvSpPr/>
          <p:nvPr/>
        </p:nvSpPr>
        <p:spPr>
          <a:xfrm>
            <a:off x="7081778" y="3431857"/>
            <a:ext cx="466844" cy="466844"/>
          </a:xfrm>
          <a:prstGeom prst="roundRect">
            <a:avLst>
              <a:gd name="adj" fmla="val 13334"/>
            </a:avLst>
          </a:prstGeom>
          <a:solidFill>
            <a:srgbClr val="FFA44F"/>
          </a:solidFill>
          <a:ln/>
        </p:spPr>
      </p:sp>
      <p:sp>
        <p:nvSpPr>
          <p:cNvPr id="14" name="Text 12"/>
          <p:cNvSpPr/>
          <p:nvPr/>
        </p:nvSpPr>
        <p:spPr>
          <a:xfrm>
            <a:off x="7236440" y="3518773"/>
            <a:ext cx="157401" cy="2928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07" dirty="0"/>
          </a:p>
        </p:txBody>
      </p:sp>
      <p:sp>
        <p:nvSpPr>
          <p:cNvPr id="15" name="Text 13"/>
          <p:cNvSpPr/>
          <p:nvPr/>
        </p:nvSpPr>
        <p:spPr>
          <a:xfrm>
            <a:off x="8456414" y="3405902"/>
            <a:ext cx="2441138" cy="305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Gather Information</a:t>
            </a:r>
            <a:endParaRPr lang="en-US" sz="1922" dirty="0"/>
          </a:p>
        </p:txBody>
      </p:sp>
      <p:sp>
        <p:nvSpPr>
          <p:cNvPr id="16" name="Text 14"/>
          <p:cNvSpPr/>
          <p:nvPr/>
        </p:nvSpPr>
        <p:spPr>
          <a:xfrm>
            <a:off x="8456414" y="3835360"/>
            <a:ext cx="4192786" cy="331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4"/>
              </a:lnSpc>
              <a:buNone/>
            </a:pPr>
            <a:r>
              <a:rPr lang="en-US" sz="163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Seek relevant facts and perspectives.</a:t>
            </a:r>
            <a:endParaRPr lang="en-US" sz="1634" dirty="0"/>
          </a:p>
        </p:txBody>
      </p:sp>
      <p:sp>
        <p:nvSpPr>
          <p:cNvPr id="17" name="Shape 15"/>
          <p:cNvSpPr/>
          <p:nvPr/>
        </p:nvSpPr>
        <p:spPr>
          <a:xfrm>
            <a:off x="6355616" y="4585990"/>
            <a:ext cx="726162" cy="25837"/>
          </a:xfrm>
          <a:prstGeom prst="rect">
            <a:avLst/>
          </a:prstGeom>
          <a:solidFill>
            <a:srgbClr val="E58A35"/>
          </a:solidFill>
          <a:ln/>
        </p:spPr>
      </p:sp>
      <p:sp>
        <p:nvSpPr>
          <p:cNvPr id="18" name="Shape 16"/>
          <p:cNvSpPr/>
          <p:nvPr/>
        </p:nvSpPr>
        <p:spPr>
          <a:xfrm>
            <a:off x="7081778" y="4365546"/>
            <a:ext cx="466844" cy="466844"/>
          </a:xfrm>
          <a:prstGeom prst="roundRect">
            <a:avLst>
              <a:gd name="adj" fmla="val 13334"/>
            </a:avLst>
          </a:prstGeom>
          <a:solidFill>
            <a:srgbClr val="FFA44F"/>
          </a:solidFill>
          <a:ln/>
        </p:spPr>
      </p:sp>
      <p:sp>
        <p:nvSpPr>
          <p:cNvPr id="19" name="Text 17"/>
          <p:cNvSpPr/>
          <p:nvPr/>
        </p:nvSpPr>
        <p:spPr>
          <a:xfrm>
            <a:off x="7233583" y="4452461"/>
            <a:ext cx="163235" cy="2928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07" dirty="0"/>
          </a:p>
        </p:txBody>
      </p:sp>
      <p:sp>
        <p:nvSpPr>
          <p:cNvPr id="20" name="Text 18"/>
          <p:cNvSpPr/>
          <p:nvPr/>
        </p:nvSpPr>
        <p:spPr>
          <a:xfrm>
            <a:off x="3732848" y="4339590"/>
            <a:ext cx="2441138" cy="305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03"/>
              </a:lnSpc>
              <a:buNone/>
            </a:pPr>
            <a:r>
              <a:rPr lang="en-US" sz="192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 Options</a:t>
            </a:r>
            <a:endParaRPr lang="en-US" sz="1922" dirty="0"/>
          </a:p>
        </p:txBody>
      </p:sp>
      <p:sp>
        <p:nvSpPr>
          <p:cNvPr id="21" name="Text 19"/>
          <p:cNvSpPr/>
          <p:nvPr/>
        </p:nvSpPr>
        <p:spPr>
          <a:xfrm>
            <a:off x="1981200" y="4769048"/>
            <a:ext cx="4192786" cy="331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4"/>
              </a:lnSpc>
              <a:buNone/>
            </a:pPr>
            <a:r>
              <a:rPr lang="en-US" sz="163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possible solutions.</a:t>
            </a:r>
            <a:endParaRPr lang="en-US" sz="1634" dirty="0"/>
          </a:p>
        </p:txBody>
      </p:sp>
      <p:sp>
        <p:nvSpPr>
          <p:cNvPr id="22" name="Shape 20"/>
          <p:cNvSpPr/>
          <p:nvPr/>
        </p:nvSpPr>
        <p:spPr>
          <a:xfrm>
            <a:off x="7548622" y="5519678"/>
            <a:ext cx="726162" cy="25837"/>
          </a:xfrm>
          <a:prstGeom prst="rect">
            <a:avLst/>
          </a:prstGeom>
          <a:solidFill>
            <a:srgbClr val="E58A35"/>
          </a:solidFill>
          <a:ln/>
        </p:spPr>
      </p:sp>
      <p:sp>
        <p:nvSpPr>
          <p:cNvPr id="23" name="Shape 21"/>
          <p:cNvSpPr/>
          <p:nvPr/>
        </p:nvSpPr>
        <p:spPr>
          <a:xfrm>
            <a:off x="7081778" y="5299234"/>
            <a:ext cx="466844" cy="466844"/>
          </a:xfrm>
          <a:prstGeom prst="roundRect">
            <a:avLst>
              <a:gd name="adj" fmla="val 13334"/>
            </a:avLst>
          </a:prstGeom>
          <a:solidFill>
            <a:srgbClr val="FFA44F"/>
          </a:solidFill>
          <a:ln/>
        </p:spPr>
      </p:sp>
      <p:sp>
        <p:nvSpPr>
          <p:cNvPr id="24" name="Text 22"/>
          <p:cNvSpPr/>
          <p:nvPr/>
        </p:nvSpPr>
        <p:spPr>
          <a:xfrm>
            <a:off x="7235726" y="5386149"/>
            <a:ext cx="158829" cy="2928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307" dirty="0"/>
          </a:p>
        </p:txBody>
      </p:sp>
      <p:sp>
        <p:nvSpPr>
          <p:cNvPr id="25" name="Text 23"/>
          <p:cNvSpPr/>
          <p:nvPr/>
        </p:nvSpPr>
        <p:spPr>
          <a:xfrm>
            <a:off x="8456414" y="5273278"/>
            <a:ext cx="2668667" cy="305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Evaluate Consequences</a:t>
            </a:r>
            <a:endParaRPr lang="en-US" sz="1922" dirty="0"/>
          </a:p>
        </p:txBody>
      </p:sp>
      <p:sp>
        <p:nvSpPr>
          <p:cNvPr id="26" name="Text 24"/>
          <p:cNvSpPr/>
          <p:nvPr/>
        </p:nvSpPr>
        <p:spPr>
          <a:xfrm>
            <a:off x="8456414" y="5702737"/>
            <a:ext cx="4192786" cy="331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4"/>
              </a:lnSpc>
              <a:buNone/>
            </a:pPr>
            <a:r>
              <a:rPr lang="en-US" sz="163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Weigh the potential outcomes.</a:t>
            </a:r>
            <a:endParaRPr lang="en-US" sz="1634" dirty="0"/>
          </a:p>
        </p:txBody>
      </p:sp>
      <p:sp>
        <p:nvSpPr>
          <p:cNvPr id="27" name="Shape 25"/>
          <p:cNvSpPr/>
          <p:nvPr/>
        </p:nvSpPr>
        <p:spPr>
          <a:xfrm>
            <a:off x="6355616" y="6453366"/>
            <a:ext cx="726162" cy="25837"/>
          </a:xfrm>
          <a:prstGeom prst="rect">
            <a:avLst/>
          </a:prstGeom>
          <a:solidFill>
            <a:srgbClr val="E58A35"/>
          </a:solidFill>
          <a:ln/>
        </p:spPr>
      </p:sp>
      <p:sp>
        <p:nvSpPr>
          <p:cNvPr id="28" name="Shape 26"/>
          <p:cNvSpPr/>
          <p:nvPr/>
        </p:nvSpPr>
        <p:spPr>
          <a:xfrm>
            <a:off x="7081778" y="6232922"/>
            <a:ext cx="466844" cy="466844"/>
          </a:xfrm>
          <a:prstGeom prst="roundRect">
            <a:avLst>
              <a:gd name="adj" fmla="val 13334"/>
            </a:avLst>
          </a:prstGeom>
          <a:solidFill>
            <a:srgbClr val="FFA44F"/>
          </a:solidFill>
          <a:ln/>
        </p:spPr>
      </p:sp>
      <p:sp>
        <p:nvSpPr>
          <p:cNvPr id="29" name="Text 27"/>
          <p:cNvSpPr/>
          <p:nvPr/>
        </p:nvSpPr>
        <p:spPr>
          <a:xfrm>
            <a:off x="7235369" y="6319838"/>
            <a:ext cx="159663" cy="2928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2307" dirty="0"/>
          </a:p>
        </p:txBody>
      </p:sp>
      <p:sp>
        <p:nvSpPr>
          <p:cNvPr id="30" name="Text 28"/>
          <p:cNvSpPr/>
          <p:nvPr/>
        </p:nvSpPr>
        <p:spPr>
          <a:xfrm>
            <a:off x="3732848" y="6206966"/>
            <a:ext cx="2441138" cy="305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03"/>
              </a:lnSpc>
              <a:buNone/>
            </a:pPr>
            <a:r>
              <a:rPr lang="en-US" sz="192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Make a Decision</a:t>
            </a:r>
            <a:endParaRPr lang="en-US" sz="1922" dirty="0"/>
          </a:p>
        </p:txBody>
      </p:sp>
      <p:sp>
        <p:nvSpPr>
          <p:cNvPr id="31" name="Text 29"/>
          <p:cNvSpPr/>
          <p:nvPr/>
        </p:nvSpPr>
        <p:spPr>
          <a:xfrm>
            <a:off x="1981200" y="6636425"/>
            <a:ext cx="4192786" cy="331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14"/>
              </a:lnSpc>
              <a:buNone/>
            </a:pPr>
            <a:r>
              <a:rPr lang="en-US" sz="163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Choose the most ethical course of action.</a:t>
            </a:r>
            <a:endParaRPr lang="en-US" sz="163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1052632"/>
            <a:ext cx="126928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5" name="Text 3"/>
          <p:cNvSpPr/>
          <p:nvPr/>
        </p:nvSpPr>
        <p:spPr>
          <a:xfrm>
            <a:off x="968693" y="1725335"/>
            <a:ext cx="126928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968693" y="2398038"/>
            <a:ext cx="126928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1506022" y="3163372"/>
            <a:ext cx="11618238" cy="1452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435"/>
              </a:lnSpc>
              <a:buNone/>
            </a:pPr>
            <a:r>
              <a:rPr lang="en-US" sz="914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  YOU</a:t>
            </a:r>
            <a:endParaRPr lang="en-US" sz="9148" dirty="0"/>
          </a:p>
        </p:txBody>
      </p:sp>
      <p:sp>
        <p:nvSpPr>
          <p:cNvPr id="8" name="Text 6"/>
          <p:cNvSpPr/>
          <p:nvPr/>
        </p:nvSpPr>
        <p:spPr>
          <a:xfrm>
            <a:off x="968693" y="4985861"/>
            <a:ext cx="126928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68693" y="5658564"/>
            <a:ext cx="126928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968693" y="6331268"/>
            <a:ext cx="126928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1" name="Text 9"/>
          <p:cNvSpPr/>
          <p:nvPr/>
        </p:nvSpPr>
        <p:spPr>
          <a:xfrm>
            <a:off x="968693" y="7003971"/>
            <a:ext cx="126928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261</Words>
  <Application>Microsoft Office PowerPoint</Application>
  <PresentationFormat>Custom</PresentationFormat>
  <Paragraphs>67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Lora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Hiral Vyas</cp:lastModifiedBy>
  <cp:revision>2</cp:revision>
  <dcterms:created xsi:type="dcterms:W3CDTF">2024-06-29T12:00:55Z</dcterms:created>
  <dcterms:modified xsi:type="dcterms:W3CDTF">2024-06-29T12:19:30Z</dcterms:modified>
</cp:coreProperties>
</file>